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02" r:id="rId4"/>
    <p:sldId id="291" r:id="rId5"/>
    <p:sldId id="296" r:id="rId6"/>
    <p:sldId id="295" r:id="rId7"/>
    <p:sldId id="297" r:id="rId8"/>
    <p:sldId id="292" r:id="rId9"/>
    <p:sldId id="298" r:id="rId10"/>
    <p:sldId id="299" r:id="rId11"/>
    <p:sldId id="301" r:id="rId12"/>
    <p:sldId id="258" r:id="rId13"/>
    <p:sldId id="304" r:id="rId14"/>
    <p:sldId id="305" r:id="rId15"/>
    <p:sldId id="306" r:id="rId16"/>
    <p:sldId id="269" r:id="rId17"/>
    <p:sldId id="263" r:id="rId18"/>
    <p:sldId id="272" r:id="rId19"/>
    <p:sldId id="271" r:id="rId20"/>
    <p:sldId id="261" r:id="rId21"/>
    <p:sldId id="273" r:id="rId22"/>
    <p:sldId id="275" r:id="rId23"/>
    <p:sldId id="276" r:id="rId24"/>
    <p:sldId id="280" r:id="rId25"/>
    <p:sldId id="279" r:id="rId26"/>
    <p:sldId id="281" r:id="rId27"/>
    <p:sldId id="277" r:id="rId28"/>
    <p:sldId id="282" r:id="rId29"/>
    <p:sldId id="284" r:id="rId30"/>
    <p:sldId id="283" r:id="rId31"/>
    <p:sldId id="267" r:id="rId32"/>
    <p:sldId id="285" r:id="rId33"/>
    <p:sldId id="286" r:id="rId34"/>
    <p:sldId id="288" r:id="rId35"/>
    <p:sldId id="287" r:id="rId36"/>
    <p:sldId id="30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v9hcKa9LKIqFzl407ZooWA==" hashData="yJEd3I8qynNMamXWnzzYs94TSNI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07A3B"/>
    <a:srgbClr val="B00000"/>
    <a:srgbClr val="00467A"/>
    <a:srgbClr val="E8E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69" autoAdjust="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1A19-4A2F-46E1-B8A6-047A43C8FBD7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C6416-F137-4F12-A335-16E94FAD17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77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C6416-F137-4F12-A335-16E94FAD176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C6416-F137-4F12-A335-16E94FAD176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6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9FA00-FA31-435E-971F-CB8D3EF1B0BE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4001D-B3C7-4815-AE8F-E0D5364A7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ru.wikipedia.org/wiki/%D0%A4%D0%B0%D0%B2%D0%BE%D1%80%D1%81%D0%BA%D0%B8%D0%B9,_%D0%92%D0%BB%D0%B0%D0%B4%D0%B8%D0%BC%D0%B8%D1%80_%D0%90%D0%BD%D0%B4%D1%80%D0%B5%D0%B5%D0%B2%D0%B8%D1%8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hyperlink" Target="https://ru.wikipedia.org/wiki/%D0%91%D0%B8%D0%BB%D0%B8%D0%B1%D0%B8%D0%BD,_%D0%98%D0%B2%D0%B0%D0%BD_%D0%AF%D0%BA%D0%BE%D0%B2%D0%BB%D0%B5%D0%B2%D0%B8%D1%87" TargetMode="Externa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7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64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0%D1%81%D0%BD%D0%B5%D1%86%D0%BE%D0%B2,_%D0%AE%D1%80%D0%B8%D0%B9_%D0%90%D0%BB%D0%B5%D0%BA%D1%81%D0%B5%D0%B5%D0%B2%D0%B8%D1%87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0%D1%87%D1%91%D0%B2,_%D0%95%D0%B2%D0%B3%D0%B5%D0%BD%D0%B8%D0%B9_%D0%9C%D0%B8%D1%85%D0%B0%D0%B9%D0%BB%D0%BE%D0%B2%D0%B8%D1%87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pn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A7%D0%B0%D1%80%D1%83%D1%88%D0%B8%D0%BD,_%D0%95%D0%B2%D0%B3%D0%B5%D0%BD%D0%B8%D0%B9_%D0%98%D0%B2%D0%B0%D0%BD%D0%BE%D0%B2%D0%B8%D1%87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04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A1%D1%83%D1%82%D0%B5%D0%B5%D0%B2,_%D0%92%D0%BB%D0%B0%D0%B4%D0%B8%D0%BC%D0%B8%D1%80_%D0%93%D1%80%D0%B8%D0%B3%D0%BE%D1%80%D1%8C%D0%B5%D0%B2%D0%B8%D1%87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11" Type="http://schemas.openxmlformats.org/officeDocument/2006/relationships/slide" Target="slide32.xml"/><Relationship Id="rId5" Type="http://schemas.openxmlformats.org/officeDocument/2006/relationships/slide" Target="slide9.xml"/><Relationship Id="rId10" Type="http://schemas.openxmlformats.org/officeDocument/2006/relationships/slide" Target="slide28.xml"/><Relationship Id="rId4" Type="http://schemas.openxmlformats.org/officeDocument/2006/relationships/slide" Target="slide6.xml"/><Relationship Id="rId9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11" Type="http://schemas.openxmlformats.org/officeDocument/2006/relationships/image" Target="../media/image167.png"/><Relationship Id="rId5" Type="http://schemas.openxmlformats.org/officeDocument/2006/relationships/image" Target="../media/image161.jpeg"/><Relationship Id="rId10" Type="http://schemas.openxmlformats.org/officeDocument/2006/relationships/image" Target="../media/image166.pn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A7%D0%B8%D0%B6%D0%B8%D0%BA%D0%BE%D0%B2,_%D0%92%D0%B8%D0%BA%D1%82%D0%BE%D1%80_%D0%90%D0%BB%D0%B5%D0%BA%D1%81%D0%B0%D0%BD%D0%B4%D1%80%D0%BE%D0%B2%D0%B8%D1%87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82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12" Type="http://schemas.openxmlformats.org/officeDocument/2006/relationships/image" Target="../media/image18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80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Relationship Id="rId14" Type="http://schemas.openxmlformats.org/officeDocument/2006/relationships/image" Target="../media/image18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85.png"/><Relationship Id="rId7" Type="http://schemas.openxmlformats.org/officeDocument/2006/relationships/image" Target="../media/image18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bclib.ru/" TargetMode="Externa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hyperlink" Target="https://ru.wikipedia.org/wiki/%D0%9A%D0%B0%D1%80%D0%B8%D0%BE%D0%BD_(%D0%98%D1%81%D1%82%D0%BE%D0%BC%D0%B8%D0%BD)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ru.wikipedia.org/wiki/%D0%91%D1%91%D0%BC,_%D0%95%D0%BB%D0%B8%D0%B7%D0%B0%D0%B2%D0%B5%D1%82%D0%B0_%D0%9C%D0%B5%D1%80%D0%BA%D1%83%D1%80%D1%8C%D0%B5%D0%B2%D0%BD%D0%B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ru.wikipedia.org/wiki/%D0%9A%D0%BE%D0%BD%D0%B0%D1%88%D0%B5%D0%B2%D0%B8%D1%87,_%D0%92%D0%BB%D0%B0%D0%B4%D0%B8%D0%BC%D0%B8%D1%80_%D0%9C%D0%B8%D1%85%D0%B0%D0%B9%D0%BB%D0%BE%D0%B2%D0%B8%D1%87" TargetMode="External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выстав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140968"/>
            <a:ext cx="7776864" cy="2664296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Детская книга </a:t>
            </a:r>
            <a:br>
              <a:rPr lang="ru-RU" sz="5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54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художника</a:t>
            </a:r>
            <a:r>
              <a:rPr lang="ru-RU" sz="5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как лето без солнышка</a:t>
            </a:r>
            <a:endParaRPr lang="ru-RU" sz="5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7848872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ВИРТУАЛЬНАЯ ВЫСТАВКА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6064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учреждение культуры</a:t>
            </a:r>
            <a:b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«Тульская библиотечная система» </a:t>
            </a:r>
            <a:endParaRPr lang="en-US" sz="1200" b="1" baseline="30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Центральная городская библиотека</a:t>
            </a:r>
            <a:b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им. Л.Н.Толстого</a:t>
            </a:r>
            <a:endParaRPr lang="en-US" sz="1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620688"/>
            <a:ext cx="1405866" cy="196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1960" y="771215"/>
            <a:ext cx="4572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1830-е годы Пушкин начинает писать сказки для детей, как обычно принято называть «Сказку о рыбаке рыбке» (1833), «Сказку о золотом петушке» (1834), «Сказку о царе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(1831) и др. Александр Сергеевич вряд ли мыслил себя «детским» писателем. За сказочными образами, за волшебными сюжетами, за происходящими чудесами и преображениями героев прочитываются и более глубокие проблемы и темы. Сюжет «Сказки о рыбаке и рыбке» взят из сборника сказок братьев Гримм. Пушкин легко и свободно заменил западноевропейский колорит народным русским.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рыбаке и рыбке» А. С. Пушкина иллюстрировалась многими художниками начиная с 1858 года. Но именно издание 1922 года с акварельными иллюстрациями В. М. Конашевича и послесловием известного пушкиниста Н.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Лернера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снискало известность. Изящный и легкий слог Пушкина требовал не менее изящных иллюстраций, и знаменитое издательство З. И.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Гржебина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ошиблось, предложив эту работу Конашевичу. Это была первая работа художника с пушкинскими сказками. Цветная литография и акварель – любимые техники художника-иллюстратора. В 1929 году Конашевич создает иллюстрации к этой же сказке, но уже в другой технике – гравюре на дереве. Пушкиниана Конашевича – особый и узнаваемый мир.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7720" y="188640"/>
            <a:ext cx="4176464" cy="298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6340441"/>
            <a:ext cx="4176122" cy="2987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792" y="4844321"/>
            <a:ext cx="3808866" cy="166743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617" y="2810828"/>
            <a:ext cx="3790041" cy="169738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197536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090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35252"/>
            <a:ext cx="165618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598055" y="2852936"/>
            <a:ext cx="2138006" cy="504056"/>
          </a:xfrm>
          <a:prstGeom prst="round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Фаворский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404664"/>
            <a:ext cx="558062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Л.Н. Толстой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говорил одному из своих друзей: «Дети – строгие судьи в литературе. Нужно, чтобы рассказы были для них написаны и ясно, и занимательно, и нравственно». Ещё одно непременное условие, которое предъявлял Толстой к детским книжкам, – простота. Рассказы о животных полностью отвечают этим требованиям. Лаконичные, доходчивые, занимательные – они могут быть интересны и понятны детям даже дошкольного возраста. Простота изложения сочетается с мастерским владением языком, присущим Толстому. «Рассказы о животных» Л. Н. Толстого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иллюстрированы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Владимиром Андреевичем Фаворским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1929 году.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Изящные гравюры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Фаворского также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могут не привить ребенку хороший вкус. Эта редкая книга определенно является одним из тех экземпляров, которые можно пожелать иметь в личной библиотеке каждому маленькому читателю.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717032"/>
            <a:ext cx="1296144" cy="1726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522" y="3949127"/>
            <a:ext cx="1944216" cy="157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702522" y="5691614"/>
            <a:ext cx="1944216" cy="2272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собака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3953588"/>
            <a:ext cx="1809097" cy="152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763158" y="5691614"/>
            <a:ext cx="1944216" cy="2272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188" y="3953588"/>
            <a:ext cx="1825593" cy="152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6902382" y="5691614"/>
            <a:ext cx="1944216" cy="2272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и ласточки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5589240"/>
            <a:ext cx="2088232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Толстой, Л. Рассказы о животных / Лев Толстой ;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В. Фаворский. – Москва : Детская литература, 1984. – 16 с.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4012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47864" y="32849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 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фон для виртуалк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764704"/>
            <a:ext cx="3168352" cy="4526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35896" y="692696"/>
            <a:ext cx="51125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«Творец сказочного мира» – так говорят об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Иване Яковлевиче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Билибине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Большое внимание художник уделял искусству оформления книги. Он был одним из первых, кто начал рисовать иллюстрации к русским народным сказкам и былинам.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Работал он над книгами небольшого объёма, так называемыми «книжками-тетрадками», и оформлял их так, чтобы всё в этих книжках: текст, рисунки, орнамент, обложка – составляло единое целое. И иллюстрациям в них было отведено столько же места, сколько и тексту. И.Я.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Билибин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разработал систему графических приёмов, которые дали возможность объединять иллюстрации и оформление в одном стиле, подчинив их плоскости книжной страницы.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Характерные черты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билибинского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стиля: красота узорного рисунка, изысканная декоративность цветовых сочетаний, тонкое зрительное воплощение мира, сочетание яркой сказочности с чувством народного юмора.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Билибин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выполнил иллюстрации к русским народным сказкам «Царевна-лягушка», «Пёрышко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Финиста-Ясна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Сокола», «Василиса Прекрасная», «Марья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Моревна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», «Сестрица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братец Иванушка», «Белая уточка», к сказкам А. С. Пушкина – «Сказка о царе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Салтане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», «Сказка о золотом петушке, «Сказка о рыбаке и рыбке» и многим другим.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билиб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1484784"/>
            <a:ext cx="2016224" cy="263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99592" y="4293096"/>
            <a:ext cx="2016224" cy="36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Портрет И.Я.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Билибина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(Б. Кустодиев, 1901)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фон для виртуалк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941168"/>
            <a:ext cx="3168352" cy="452622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816424" cy="50405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Иллюстрации И.Я. </a:t>
            </a:r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Билибина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русским народным сказкам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99592" y="2708920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ИВАН-ЦАРЕВИЧ и ЖАР-ПТИЦА.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Иллюстрация к 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«Сказке об Иване - царевиче, Жар-птице и Сером Волке»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Рисунок 5" descr="0_16814c_51a248f7_XXXL.jpg"/>
          <p:cNvPicPr>
            <a:picLocks noChangeAspect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624" y="836712"/>
            <a:ext cx="1368152" cy="173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91038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573016"/>
            <a:ext cx="2749986" cy="3068960"/>
          </a:xfrm>
          <a:prstGeom prst="rect">
            <a:avLst/>
          </a:prstGeom>
        </p:spPr>
      </p:pic>
      <p:pic>
        <p:nvPicPr>
          <p:cNvPr id="11" name="Рисунок 10" descr="191038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07504" y="116632"/>
            <a:ext cx="2362843" cy="2636912"/>
          </a:xfrm>
          <a:prstGeom prst="rect">
            <a:avLst/>
          </a:prstGeom>
        </p:spPr>
      </p:pic>
      <p:pic>
        <p:nvPicPr>
          <p:cNvPr id="14" name="Рисунок 13" descr="Bilibin__Baba_Ya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3501008"/>
            <a:ext cx="1368152" cy="175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71600" y="5517232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БАБА-ЯГА.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Иллюстрация к сказке 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«Василиса Прекрасная»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Рисунок 16" descr="iwan_zarewitsch_und_froschpri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2200" y="3501008"/>
            <a:ext cx="136815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084168" y="5445224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ИВАН-ЦАРЕВИЧ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Иллюстрация к сказке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«Царевна-лягушка»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Рисунок 18" descr="73187843_1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573016"/>
            <a:ext cx="2235589" cy="146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491880" y="5517232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ДЕВИЦА И ФИНИСТ ЯСЕН-СОКОЛ.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Иллюстрация к </a:t>
            </a: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с</a:t>
            </a:r>
            <a:r>
              <a:rPr kumimoji="0" lang="ru-RU" sz="9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казке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«Перышко </a:t>
            </a:r>
            <a:r>
              <a:rPr kumimoji="0" lang="ru-RU" sz="9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Финиста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9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Ясна-Сокола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563888" y="5805264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Рисунок 22" descr="73249357_27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908720"/>
            <a:ext cx="2200432" cy="140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3491880" y="2708920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КАЩЕЙ БЕССМЕТРНЫЙ.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Иллюстрация к с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казке «Марья </a:t>
            </a:r>
            <a:r>
              <a:rPr kumimoji="0" lang="ru-RU" sz="9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Моревна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Рисунок 24" descr="73249410_29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2200" y="836712"/>
            <a:ext cx="136566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6012160" y="2780928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err="1" smtClean="0">
                <a:latin typeface="Arial" pitchFamily="34" charset="0"/>
                <a:ea typeface="+mj-ea"/>
                <a:cs typeface="Arial" pitchFamily="34" charset="0"/>
              </a:rPr>
              <a:t>Алёнушка</a:t>
            </a: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 и братец Иванушка.</a:t>
            </a:r>
          </a:p>
          <a:p>
            <a:pPr lvl="0" algn="ctr">
              <a:spcBef>
                <a:spcPct val="0"/>
              </a:spcBef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Иллюстрация к с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казке «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Сестрица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Алёнушка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и братец Иванушка»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 descr="191038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7544" y="4005064"/>
            <a:ext cx="2362843" cy="2636912"/>
          </a:xfrm>
          <a:prstGeom prst="rect">
            <a:avLst/>
          </a:prstGeom>
        </p:spPr>
      </p:pic>
      <p:pic>
        <p:nvPicPr>
          <p:cNvPr id="5" name="Рисунок 4" descr="191038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293212" y="267630"/>
            <a:ext cx="2362843" cy="263691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816424" cy="50405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Иллюстрации И.Я. </a:t>
            </a:r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Билибина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сказкам А.С.Пушкина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untitl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1052736"/>
            <a:ext cx="2880320" cy="130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2564904"/>
            <a:ext cx="28083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Торговые гости у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Салтана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Иллюстрация к «Сказке о царе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Салтане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212976"/>
            <a:ext cx="2016224" cy="157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971600" y="4941168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Звездочет перед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Дадоном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Иллюстрация к «Сказке о золотом петушке»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" name="Рисунок 14" descr="0_168154_81b7d3e4_XXXL.jpg"/>
          <p:cNvPicPr>
            <a:picLocks noChangeAspect="1"/>
          </p:cNvPicPr>
          <p:nvPr/>
        </p:nvPicPr>
        <p:blipFill>
          <a:blip r:embed="rId6" cstate="print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888" y="980728"/>
            <a:ext cx="1800200" cy="147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491880" y="2636912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latin typeface="Arial" pitchFamily="34" charset="0"/>
                <a:ea typeface="+mj-ea"/>
                <a:cs typeface="Arial" pitchFamily="34" charset="0"/>
              </a:rPr>
              <a:t>«БОЧКА ПО МОРЮ ПЛЫВЕТ…»</a:t>
            </a:r>
          </a:p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Иллюстрация к «Сказке о царе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Салтане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9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Рисунок 17" descr="0_16815e_fd52be05_XXX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5896" y="3212976"/>
            <a:ext cx="1865007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563888" y="4941168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«Пришел невод с одной рыбкой…» </a:t>
            </a:r>
          </a:p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Иллюстрация к «Сказке о рыбаке и рыбке»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012160" y="4941168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«И дивясь, перед собой видит город он большой…»</a:t>
            </a:r>
          </a:p>
          <a:p>
            <a:pPr lvl="0" algn="ctr">
              <a:spcBef>
                <a:spcPct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Иллюстрация к «Сказке о царе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Салтане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Рисунок 19" descr="0_168155_a6311a7e_XXX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0152" y="1484784"/>
            <a:ext cx="225025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7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052736"/>
            <a:ext cx="1152128" cy="148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h540472.png"/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080" y="3356992"/>
            <a:ext cx="123979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91038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437227" y="51606"/>
            <a:ext cx="2362843" cy="2636912"/>
          </a:xfrm>
          <a:prstGeom prst="rect">
            <a:avLst/>
          </a:prstGeom>
        </p:spPr>
      </p:pic>
      <p:pic>
        <p:nvPicPr>
          <p:cNvPr id="12" name="Рисунок 11" descr="9906_750x0.jpg"/>
          <p:cNvPicPr>
            <a:picLocks noChangeAspect="1"/>
          </p:cNvPicPr>
          <p:nvPr/>
        </p:nvPicPr>
        <p:blipFill>
          <a:blip r:embed="rId6" cstate="print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1680" y="4149080"/>
            <a:ext cx="115212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78e054005cb23341b1d024b254012f6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2852937"/>
            <a:ext cx="1088119" cy="144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11560" y="4941168"/>
            <a:ext cx="8262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191038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323528" y="260648"/>
            <a:ext cx="2362843" cy="26369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19672" y="2924944"/>
            <a:ext cx="2808312" cy="936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Лермонтов, М. Ю. Песня про царя Ивана Васильевича, молодого опричника и удалого купца Калашникова / Михаил Лермонтов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Билибин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Москва : Духовная нива, - 2004. - 14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63688" y="5949280"/>
            <a:ext cx="2592288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Перышко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Финиста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Ясна-сокола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: русская народная сказка / В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обраб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А.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Вансловой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И.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Билибин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– Москва : </a:t>
            </a:r>
            <a:r>
              <a:rPr lang="ru-RU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Гознак</a:t>
            </a:r>
            <a:r>
              <a:rPr lang="ru-RU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1983. – 12 с. : ил.</a:t>
            </a:r>
            <a:endParaRPr lang="ru-RU" sz="1000" b="1" dirty="0" smtClean="0">
              <a:solidFill>
                <a:schemeClr val="tx1"/>
              </a:solidFill>
            </a:endParaRPr>
          </a:p>
          <a:p>
            <a:pPr algn="just"/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55776" y="1124744"/>
            <a:ext cx="2232248" cy="792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Сказки русских гусляров, ведунов и колдунов /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Билибин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Москва: Зебра Е, 2010. – 76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27984" y="2636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292080" y="5229200"/>
            <a:ext cx="3096344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Сказка об Иване-царевиче, Жар-птице и о сером волке / в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обраб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Вансловой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Билибин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Москва :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Гознак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1983. – 12 с. : ил.</a:t>
            </a:r>
            <a:endPara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4.bp.blogspot.com/-g_BmwF_0K0k/Tbp7kcvk32I/AAAAAAAAA9U/vMSfySb2sdY/s1600/Vasilisa_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3" y="1052736"/>
            <a:ext cx="1224136" cy="152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4580384" y="27893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516216" y="1844824"/>
            <a:ext cx="2088232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Василиса Прекрасная / в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обраб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Вансловой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Билибин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Москва :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Гознак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1983. – 12 с. : ил.</a:t>
            </a:r>
            <a:endPara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kras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365104"/>
            <a:ext cx="5688632" cy="18722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Юрий Алексеевич Васнецов 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художник, уже при жизни признанный классиком в области детской книги. На книгах с его иллюстрациями выросло не одно поколение юных читателей. Созданные им образы мгновенно узнаются и принимаются как родные и детьми, и взрослыми, а яркие, красочные, многоцветные, по-настоящему сказочные иллюстрации создают ощущение праздника.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064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7518" y="1075588"/>
            <a:ext cx="3288578" cy="24719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1667" y="3848291"/>
            <a:ext cx="2520280" cy="432048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Художник Ю.А. Васнецов 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работой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1760" y="3501008"/>
            <a:ext cx="43924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Иллюстрировать книги для детей Юрий Васнецов начал с 1929 года. Его книга «Ладушки» в 1964 году была удостоена высшей награды — Диплома Ивана Фёдорова, а на Международной выставке в Лейпциге она получила серебряную медаль. Юрий Алексеевич был замечательным художником – сказочником, для его творчества были характерны доброта, спокойствие, юмор. Он иллюстрировал народные сказки, сказки Льва Толстого, Петра Ершова, Самуила Маршака, Виталия Бианки и других классиков русской литературы.</a:t>
            </a:r>
          </a:p>
        </p:txBody>
      </p:sp>
      <p:pic>
        <p:nvPicPr>
          <p:cNvPr id="7" name="Рисунок 6" descr="Юрий-Васнецов_-Иллюстрации-к-русской-сказке-1.jpg"/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332656"/>
            <a:ext cx="1557991" cy="201622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95536" y="2564904"/>
            <a:ext cx="1656184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сказке «Царевна-лягушка»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5949280"/>
            <a:ext cx="1656184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сказке Л.Н.Толстого «Три медведя»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164288" y="5949280"/>
            <a:ext cx="1584176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к сказке П.П.Ершова «Конёк-горбунок»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Юрий-Васнецов_-Иллюстрации-к-русской-сказке-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501008"/>
            <a:ext cx="1568018" cy="202165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Юрий-Васнецов_-Иллюстрации-к-русской-сказке-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3501008"/>
            <a:ext cx="1584408" cy="205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Юрий-Васнецов_-Иллюстрации-к-русской-сказке-11.jpg"/>
          <p:cNvPicPr>
            <a:picLocks noChangeAspect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32656"/>
            <a:ext cx="1523503" cy="201622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339752" y="2564904"/>
            <a:ext cx="1728192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к сказке «Гуси-лебеди»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Юрий-Васнецов_-Иллюстрации-к-русской-сказке-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32656"/>
            <a:ext cx="1509794" cy="201622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2564904"/>
            <a:ext cx="1872208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к сказке «Сестрица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Алёнушка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 братец Иванушка»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Кошкин%20дом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4248" y="332656"/>
            <a:ext cx="1561383" cy="202197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732240" y="2564904"/>
            <a:ext cx="1872208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к сказке С.Я.Маршака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«Кошкин дом»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2" name="Picture 10" descr="http://www.playcast.ru/uploads/2017/02/13/2163784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2267744" y="5877272"/>
            <a:ext cx="4680520" cy="6480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573016"/>
            <a:ext cx="51125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B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иллюстрациях Васнецова живёт простодушное восприятие мира, яркость и непосредственность: гуляют кошечки в розовых юбочках и зайцы в валенках, пляшет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круглоглазый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заинька, уютно горят огоньки в избах, где мыши не боятся кота, где такое нарядное солнце и облака, похожие на пушистые блины. Его картинки к фольклорным песенкам,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потешкам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прибауткам нравятся всем малышам.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6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268760"/>
            <a:ext cx="140415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3645024"/>
            <a:ext cx="1440160" cy="1920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268760"/>
            <a:ext cx="1440160" cy="1920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268760"/>
            <a:ext cx="1440160" cy="192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2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1268760"/>
            <a:ext cx="1440160" cy="1910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645024"/>
            <a:ext cx="1440160" cy="193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фон для виртуал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233" y="5877272"/>
            <a:ext cx="7421175" cy="720080"/>
          </a:xfrm>
          <a:prstGeom prst="rect">
            <a:avLst/>
          </a:prstGeom>
        </p:spPr>
      </p:pic>
      <p:pic>
        <p:nvPicPr>
          <p:cNvPr id="14" name="Рисунок 13" descr="IMG_26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80112" y="1268760"/>
            <a:ext cx="140415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фон для виртуал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260648"/>
            <a:ext cx="7421175" cy="67545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1ab185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5760640" cy="612068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latin typeface="Arial" pitchFamily="34" charset="0"/>
                <a:cs typeface="Arial" pitchFamily="34" charset="0"/>
              </a:rPr>
            </a:br>
            <a:r>
              <a:rPr lang="ru-RU" sz="1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Список  книг, иллюстрированных Юрием Васнецовым</a:t>
            </a:r>
            <a:br>
              <a:rPr lang="ru-RU" sz="13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3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Бианки, В. Лис и мышонок / Виталий Бианки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-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2003. – 16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Болтали две сороки : русские народные сказки, песенки,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Речь, 2015. – 59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Зайкина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избушка : русские народные сказки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Санкт – Петербург : Азбука, 2007. – 152 с. : ил. 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4. Лисичка со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скалкочкой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Речь, 2015. – 12 с. : ил. - (Любимая мамина книжка).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5. Маршак, С. Я. Кошкин дом / Самуил Маршак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-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2005. – 48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6. Маршак, С. Я. Теремок / Самуил Маршак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2007. – 32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7. Пошел котик на Торжок 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Детская литература, 2015. – 32 с. : ил. – ( Книга за книгой).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8. Прокофьев, А. А. Шел кот-скороход. Веселые стихи  / Александр Прокофьев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Ю.Васнецов. –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2013. – 20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9. Собака, кот, кошка и курочка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2015. – 8 с. : ил. – (Любимая мамина книжка).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10. Скок-поскок : русские народные сказки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Речь, 2015. – 12 с. : ил. – (Любимая мамина книжка).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Сорока-белобока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: русская народная игровая песня /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НИГМА, 2015. – 16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12. Толстой, Л. Н. Три медведя / Лев Толстой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2013. - 18 с. : ил.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13.  Ушинский, К. Д.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Кот-воркот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/ Константин Ушинский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Речь, 2015. – 16 с. : ил. - (Любимая мамина книжка).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14. Чуковский, К. И. Краденое солнце / Корней Чуковский ;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Ю. Васнецов. – Москва :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Пашаев, 2014. – 18 с. : ил. – (Любимая мамина книжка).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 descr="http://static.my-shop.ru/product/3/109/1085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2656"/>
            <a:ext cx="1263481" cy="165618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абличка 10"/>
          <p:cNvSpPr/>
          <p:nvPr/>
        </p:nvSpPr>
        <p:spPr>
          <a:xfrm>
            <a:off x="6948264" y="1484784"/>
            <a:ext cx="1872208" cy="648072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Чуковский, К. И. Краденое солнце  /  Корней Чуковский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Ю. Васнецов. – Москва :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Пашаев,  2014.  -  18 с. 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Шел кот-скороход. Веселые стих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204864"/>
            <a:ext cx="1224136" cy="1603619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Табличка 12"/>
          <p:cNvSpPr/>
          <p:nvPr/>
        </p:nvSpPr>
        <p:spPr>
          <a:xfrm>
            <a:off x="6948264" y="3356992"/>
            <a:ext cx="1872208" cy="648072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Прокофьев, А. А. Шел кот-скороход. Веселые стихи  / Александр Прокофьев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Ю.Васнецов. – Москва :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Пашаев,   2013 .  - 20 с.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 descr="Кошкин д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149080"/>
            <a:ext cx="1224136" cy="1603620"/>
          </a:xfrm>
          <a:prstGeom prst="rect">
            <a:avLst/>
          </a:prstGeom>
          <a:noFill/>
        </p:spPr>
      </p:pic>
      <p:sp>
        <p:nvSpPr>
          <p:cNvPr id="15" name="Табличка 14"/>
          <p:cNvSpPr/>
          <p:nvPr/>
        </p:nvSpPr>
        <p:spPr>
          <a:xfrm>
            <a:off x="6948264" y="5445224"/>
            <a:ext cx="1872208" cy="648072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Маршак, С. Я. Кошкин дом / Самуил Маршак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Ю. Васнецов. – Москва :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Пашаев , 2005.  - 48 с.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он 2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18000" contrast="-35000"/>
          </a:blip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043608" y="332656"/>
            <a:ext cx="720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1400" dirty="0"/>
          </a:p>
        </p:txBody>
      </p:sp>
      <p:pic>
        <p:nvPicPr>
          <p:cNvPr id="9" name="Рисунок 8" descr="Wilco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3429000"/>
            <a:ext cx="2012873" cy="307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1223628" y="3177049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Дорогие читатели!</a:t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Предлагаем вашему вниманию виртуальную выставку, посвященную отечественной детской иллюстрированной книге. Вы сможете погрузиться в мир детства – увидеть страницы знакомых книг, рассмотреть забытые иллюстрации. Помимо этого вы узнаете об истории зарождения и становления детской книги в России.</a:t>
            </a:r>
          </a:p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194" y="514000"/>
            <a:ext cx="4896544" cy="474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6052808"/>
            <a:ext cx="5039528" cy="475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1" y="538341"/>
            <a:ext cx="3068650" cy="219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707904" y="1144858"/>
            <a:ext cx="53285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/>
            </a:r>
            <a:br>
              <a:rPr lang="ru-RU" dirty="0"/>
            </a:b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«Детская книга без художника — такой же абсурд, как костер без огня или лето без солнышка. </a:t>
            </a:r>
            <a:b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детской книге иллюстратор всегда соавтор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                                                                                                                     Ирина </a:t>
            </a:r>
            <a:r>
              <a:rPr lang="ru-RU" sz="1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Токмакова</a:t>
            </a:r>
            <a:endParaRPr lang="ru-RU" sz="1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7944" y="2060848"/>
            <a:ext cx="4392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Евгений Михайлович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Рачёв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Наверное, трудно найти человека, любящего детские книги и при этом не знакомого с иллюстрациями Евгения Михайловича Рачёва. Его по праву можно назвать одним из самых известных художников детской книги прошлого века.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Евгений Михайлович – художник-анималист, автор иллюстраций к русским, украинским, румынским, белорусским и другим народным сказкам, сказкам народов Севера, басням Ивана Крылова и Сергея Михалкова, сказкам Дмитрия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Мамина-Сибиряка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произведениям Михаила Пришвина, Михаила Салтыкова-Щедрина, Льва Толстого, Виталия Бианки и т.д. Его яркие, добрые и весёлые рисунки запоминаются сразу и навсегда. Самые первые сказки детства – «Колобок», «Курочка Ряба», «Три медведя»,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избушка», «Коза-дереза» - остаются в памяти именно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 иллюстрациями Евгения Рачёва.</a:t>
            </a:r>
          </a:p>
        </p:txBody>
      </p:sp>
      <p:pic>
        <p:nvPicPr>
          <p:cNvPr id="4" name="Рисунок 3" descr="Rachev_pi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60848"/>
            <a:ext cx="2667766" cy="3500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5877272"/>
            <a:ext cx="244827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Евгений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Рачёв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мастерской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a33efbd8d8671387bb50494eafdffc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1584176" cy="194421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фон для виртуалк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5877272"/>
            <a:ext cx="4104456" cy="720080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23528" y="2492896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сказке «Маша и медведь»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489927_origina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404664"/>
            <a:ext cx="1584176" cy="199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411760" y="2492896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сказке «Колобок»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fullsiz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04664"/>
            <a:ext cx="1656184" cy="200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605538" y="2510652"/>
            <a:ext cx="1656184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сказке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«Царевна-лягушка»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404664"/>
            <a:ext cx="1675286" cy="198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660232" y="2564904"/>
            <a:ext cx="1584176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сказке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«Мужик и медведь»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411760" y="3284984"/>
            <a:ext cx="424745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герои иллюстраций Евгения Рачёва – животные, причем животные, с чертами характеров, присущих людям. Художник изучал повадки животных, чтобы потом показать их в книгах. «Если Вы смотрите на мои рисунки и радуетесь занятной сказочной выдумке - значит получилось у меня как в сказке. Если Вы, глядя на моих птиц и зверей, понимаете, что сказка-то с хитринкой, на людей намекает, - значит у меня получилось, как в сказках, которые я иллюстрирую».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a0b4d763e06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3356992"/>
            <a:ext cx="1656184" cy="210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95536" y="5661248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сказке «Рукавичка»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fullsiz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5"/>
          <a:stretch>
            <a:fillRect/>
          </a:stretch>
        </p:blipFill>
        <p:spPr>
          <a:xfrm>
            <a:off x="6876256" y="3356992"/>
            <a:ext cx="172819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6876256" y="5805264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украинской народной сказке «Лиса и волк»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rtleo_com-8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63888" y="3284984"/>
            <a:ext cx="4968552" cy="18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Юрий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автор иллюстраций многих сборников рассказов и сказок о природе и животных, авторами которых были В.Бианки, М.Пришвин, Д.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Мамин-Сибиряк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В.Гаршин и другие.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Среди иллюстрированных им книг басен и сатирических сказок, написанные И.Крыловым, М.Салтыковым-Щедриным, Л.Толстым, С.В.Михалковым, Р.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Помбо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И.Франко.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987824" y="2060848"/>
            <a:ext cx="2592288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Иллюстрации к сказкам М.Е.Салтыкова - Щедрина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51520" y="2060848"/>
            <a:ext cx="2520280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Иллюстрации  к басням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И.А. Крылова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«Собачья дружб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296144" cy="170256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8" descr="«Ворона и лисица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60648"/>
            <a:ext cx="1315656" cy="172819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8" name="Picture 12" descr="«Премудрый пескарь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60648"/>
            <a:ext cx="1257829" cy="172819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30" name="Picture 14" descr="«Гиена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60648"/>
            <a:ext cx="1285625" cy="1728193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32" name="Picture 16" descr="«Без вины пострадавшие»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1144" y="260648"/>
            <a:ext cx="1315656" cy="172819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34" name="Picture 18" descr="«Лиса и бобер»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2768" y="274340"/>
            <a:ext cx="1315656" cy="172819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5972628" y="2082147"/>
            <a:ext cx="2520280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Иллюстрации  к басням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С.В.Михалкова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36" name="Picture 20" descr="«Мышь под амбаром»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170492"/>
            <a:ext cx="1368152" cy="1929094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38" name="Picture 22" descr="«Волк и коза»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3789040"/>
            <a:ext cx="1368152" cy="195450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ajalstle%20ih%20jmekgmu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800000">
            <a:off x="3707904" y="5733256"/>
            <a:ext cx="5112568" cy="576064"/>
          </a:xfrm>
          <a:prstGeom prst="rect">
            <a:avLst/>
          </a:prstGeom>
        </p:spPr>
      </p:pic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467544" y="6021288"/>
            <a:ext cx="2520280" cy="432048"/>
          </a:xfrm>
          <a:prstGeom prst="round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Иллюстрации  к басням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Л.Н. Толстого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66404"/>
            <a:ext cx="6048672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книг, иллюстрированных Евгением </a:t>
            </a:r>
            <a:r>
              <a:rPr lang="ru-RU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Рачёвым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П. Н. Птичьи разговоры / Павел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Мелик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Пашаев, 2014. - 16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Бианки, В. В. Лесные сказки / Виталий Бианки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Детская литература. -  112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Бианки, В. В. Чей нос лучше / Виталий Бианки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2013. - 16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Ворон - Кухта  / 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2012. - 160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Даль, В. И. Девочка - Снегурочка / Владимир Даль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Мелик-Пашаев. - 80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Два жадных медвежонка 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2013. -  16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Дуров, В. Л. Мои звери / Владимир Дуров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Детская литература, 2015. - 119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Заяц -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хваста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русская народная сказка  / 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Малыш , 1989. - 18 с. : ил. - (Библиотека детского сада).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Колобок : русская народная сказка 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2014. - 12 с. : 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Крылов, И. А. Басни / Иван Крылов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Малыш, 1983. - 32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 Крылов, И. А. Волк на псарне / Иван Крылов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Амфора, 2013. - 48 с. : ил. - ( Библиотека младшего школьника).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 Кто в рукавичке живет? : русские и украинские народные сказки  / 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Малыш, 1992. - 118 с. : ил. 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13. Лиса и волк : русская народная сказка 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Малыш, 1973. - 16 с. : ил. 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14. Маша и медведь : русская народная сказка 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2014.  - 12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15. Михалков, С. В. Три поросенка / Сергей Михалков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Малыш, 1983. -  28 с. : ил. - (Библиотека детского сада).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16. Петушок - золотой гребешок : русская народная сказка 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Махаон, 2013. - 16 с. : ил. - ( Мои любимые книжки).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17. Пришвин, М. М. Берестяная трубочка / Михаил Пришвин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Акварель. -  112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Пришвин, М. М. Кладовая солнца / Михаил Пришвин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Амфора, 2011. - 96 с. : ил. - (Школьная библиотека).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19. Теремок : русская народная сказка 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Е.Рачев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2014. - 16 с. : ил. - ( Странички-невелички).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www.bookin.org.ru/book/4345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0648"/>
            <a:ext cx="1141512" cy="148478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абличка 4"/>
          <p:cNvSpPr/>
          <p:nvPr/>
        </p:nvSpPr>
        <p:spPr>
          <a:xfrm>
            <a:off x="7092280" y="1340768"/>
            <a:ext cx="1872208" cy="504056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жадных медвежонка /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Речь,  2013. -  16 с. : ил. 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www.libex.ru/dimg/3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988840"/>
            <a:ext cx="1152128" cy="1506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Табличка 6"/>
          <p:cNvSpPr/>
          <p:nvPr/>
        </p:nvSpPr>
        <p:spPr>
          <a:xfrm>
            <a:off x="7020272" y="3284984"/>
            <a:ext cx="1872208" cy="504056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Дуров, В. Л. Мои звери / Владимир Дуров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Детская литература, 2015.  - 119 с. : ил. 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static.my-shop.ru/product/3/237/23676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077072"/>
            <a:ext cx="1152128" cy="1500647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абличка 10"/>
          <p:cNvSpPr/>
          <p:nvPr/>
        </p:nvSpPr>
        <p:spPr>
          <a:xfrm>
            <a:off x="7236296" y="5373216"/>
            <a:ext cx="1764704" cy="504056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Терем – Теремок /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Рачев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Махаон,  2016.  - 160 с. : ил. 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5809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kubanzsk.ru/wp-content/gallery/fon/33891-%D0%A0%D0%B0%D0%B7%D0%BC%D0%B5%D1%80-7016x5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http://iodb.ru/uploads/2016/11/CHarushin-iz-interneta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289865" cy="245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1560" y="2996952"/>
            <a:ext cx="266429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Евгений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Чарушин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6206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 три десятилетия активного творчества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Евгений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Чарушин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создал циклы иллюстраций почти к сотне книг, из них тридцать – к собственным рассказам. Все рассказы и рисунки Евгения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Чарушина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 жизни животных проникнуты тонким юмором, гуманизмом и искренней любовью к природе. Его удивительное творчество радует и завораживает своей добротой уже не одно поколение маленьких читателей, учит их любить мир зверей и птиц.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6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5776" y="2636912"/>
            <a:ext cx="38884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Евгений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хорошо знал повадки и образы животных. В своих иллюстрациях он рисовал их с необычайной точностью и характерностью. Каждая иллюстрация индивидуальна, в каждой изображен персонаж с индивидуальным характером соответствующим определенной ситуации. «Я хочу понять животное, передать его повадку, характер движения. Меня интересует его мех. Когда ребенок хочет пощупать моего зверенка - я рад. Мне хочется передать настроение животного, испуг, радость, сон. Все это надо наблюдать и почувствовать», - говорил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http://s-marshak.ru/art/post/nabor/nabor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2232248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788024" y="1988840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книге С.Маршака «Детки в клетке»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6" name="Picture 6" descr="http://nibler.ru/uploads/users/2014-01-19/hudozhnikianimalisty-krasivye-risunki-arhitektura-iskusstvo-hudozhniki_5826903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2281862" cy="16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51520" y="1988840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книге Е.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Чарушина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«Что за зверь?»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11760" y="1988840"/>
            <a:ext cx="1872208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книге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Е.Чарушина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«Томкины сны»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50" name="Picture 10" descr="http://img.labirint.ru/images/comments_pic/1510/6_c71bd8ef4815b01a72fedda832ae9476_1425630464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2365682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фон для виртуалка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6165304"/>
            <a:ext cx="5688632" cy="536060"/>
          </a:xfrm>
          <a:prstGeom prst="rect">
            <a:avLst/>
          </a:prstGeom>
        </p:spPr>
      </p:pic>
      <p:pic>
        <p:nvPicPr>
          <p:cNvPr id="35852" name="Picture 12" descr="http://charushin.lit-info.ru/images/text-gr-528/528-29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116632"/>
            <a:ext cx="2260458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6948264" y="1988840"/>
            <a:ext cx="1800200" cy="432048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рассказу В.Бианки «Первая охота»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6660232" y="5517232"/>
            <a:ext cx="2232248" cy="504056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«Кто что умеет»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книге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Э.Шима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84" name="Picture 44" descr="http://readchildren.ru/attachments/Image/yubilei_6_6.jpg?template=gener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924944"/>
            <a:ext cx="1977340" cy="2411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51520" y="5445224"/>
            <a:ext cx="2088232" cy="576064"/>
          </a:xfrm>
          <a:prstGeom prst="round2DiagRect">
            <a:avLst/>
          </a:prstGeom>
          <a:noFill/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«Большие и маленькие»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 книге Е. </a:t>
            </a:r>
            <a:r>
              <a:rPr lang="ru-RU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Чарушина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86" name="Picture 46" descr="http://readchildren.ru/attachments/Image/yubilei_5_7.jpg?template=generi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2924944"/>
            <a:ext cx="197842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bronko-spb.ru/img/vesenniy-fon-dlya-prezentatsi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63688" y="2780928"/>
            <a:ext cx="5616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Секрет Евгения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Чарушина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был не только в его художественном и литературном таланте, но в его детском мироощущении, которое он всегда сохранял. Мир животных — был и его миром, вот почему его рисунки были такими живыми, яркими, талантливыми, вот почему не одно поколение юных читателей заворожено рассматривало его рисунки и зачитывалось его рассказами.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60" name="Picture 44" descr="http://www.playcast.ru/uploads/2016/04/02/181050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91308">
            <a:off x="7049967" y="5355060"/>
            <a:ext cx="1618494" cy="1246892"/>
          </a:xfrm>
          <a:prstGeom prst="rect">
            <a:avLst/>
          </a:prstGeom>
          <a:noFill/>
        </p:spPr>
      </p:pic>
      <p:pic>
        <p:nvPicPr>
          <p:cNvPr id="12290" name="Picture 2" descr="Про звере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1100754" cy="1482116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абличка 5"/>
          <p:cNvSpPr/>
          <p:nvPr/>
        </p:nvSpPr>
        <p:spPr>
          <a:xfrm>
            <a:off x="251520" y="1988840"/>
            <a:ext cx="1656184" cy="648072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Про зверей / Евгений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Искательпресс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2014. – 48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Лиса и заяц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2996952"/>
            <a:ext cx="1173739" cy="1440160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Табличка 8"/>
          <p:cNvSpPr/>
          <p:nvPr/>
        </p:nvSpPr>
        <p:spPr>
          <a:xfrm>
            <a:off x="179512" y="4581128"/>
            <a:ext cx="1728192" cy="720080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Лиса и заяц / Евгений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Акварель, 2013. – 24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 descr="Медведь-рыба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1152128" cy="1440160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абличка 10"/>
          <p:cNvSpPr/>
          <p:nvPr/>
        </p:nvSpPr>
        <p:spPr>
          <a:xfrm>
            <a:off x="1979712" y="1988840"/>
            <a:ext cx="1656184" cy="648072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Медведь - рыбак / Евгений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Акварель, 2013. – 48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6" name="Picture 8" descr="Цапл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1152129" cy="144016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Табличка 12"/>
          <p:cNvSpPr/>
          <p:nvPr/>
        </p:nvSpPr>
        <p:spPr>
          <a:xfrm>
            <a:off x="3779912" y="1988840"/>
            <a:ext cx="1656184" cy="648072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Медведь - рыбак / Евгений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Акварель, 2013. – 48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8" name="Picture 10" descr="Друзья. Рассказы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332656"/>
            <a:ext cx="1197728" cy="144016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Табличка 14"/>
          <p:cNvSpPr/>
          <p:nvPr/>
        </p:nvSpPr>
        <p:spPr>
          <a:xfrm>
            <a:off x="7236296" y="1988840"/>
            <a:ext cx="1584176" cy="648072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Друзья / Евгений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Махаон, 2015 . – 176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0" name="Picture 12" descr="http://www.book-illustration.ru/images/stories/my_images/books/charushin_n/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332656"/>
            <a:ext cx="1092306" cy="144016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Табличка 16"/>
          <p:cNvSpPr/>
          <p:nvPr/>
        </p:nvSpPr>
        <p:spPr>
          <a:xfrm>
            <a:off x="5508104" y="1988840"/>
            <a:ext cx="1656184" cy="648072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Бианки, В. Кто чем поет / Виталий Бианки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Малыш, 1984. - 12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2" name="Picture 14" descr="http://www.book-illustration.ru/images/stories/my_images/books/charushin_n/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996952"/>
            <a:ext cx="1128616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Табличка 18"/>
          <p:cNvSpPr/>
          <p:nvPr/>
        </p:nvSpPr>
        <p:spPr>
          <a:xfrm>
            <a:off x="7236296" y="4581128"/>
            <a:ext cx="1728192" cy="648072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П. Птичий хоровод / Павел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1976. – 80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4" name="Picture 16" descr="http://www.book-illustration.ru/images/stories/my_images/books/charushin_n/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4653136"/>
            <a:ext cx="1014537" cy="1324195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Табличка 20"/>
          <p:cNvSpPr/>
          <p:nvPr/>
        </p:nvSpPr>
        <p:spPr>
          <a:xfrm>
            <a:off x="2915816" y="6093296"/>
            <a:ext cx="1800200" cy="603448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Сладков,  Н. Во льдах / Николай Сладков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 , 1983. – 28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6" name="Picture 18" descr="http://www.book-illustration.ru/images/stories/my_images/books/charushin_n/1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4653136"/>
            <a:ext cx="1008112" cy="1353869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Табличка 22"/>
          <p:cNvSpPr/>
          <p:nvPr/>
        </p:nvSpPr>
        <p:spPr>
          <a:xfrm>
            <a:off x="4788024" y="6093296"/>
            <a:ext cx="2016224" cy="603448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Соколов – Микитов, И. Звуки земли / Иван Соколов – Микитов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 , 1978. – 80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0447244-stock-photo-assorted-paint-brushes-with-pa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851920" y="332656"/>
            <a:ext cx="5040560" cy="63367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книг, иллюстрированных  Евгением </a:t>
            </a:r>
            <a:r>
              <a:rPr lang="ru-RU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Чарушиным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П. Птичий хоровод / Павел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1976. – 80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Бианки, В. Кто чем поет? / Виталий Бианки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Малыш, 1984. – 12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Михалков, С. Котята / Сергей Михалков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1979. – 16 с. : ил. – ( Для маленьких).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Образцов, С. Заполярные ласточки / Сергей Образцов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Малыш, 1987. – 16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Сладков, Н. Во льдах / Николай Сладков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М. : Малыш, 1983. – 27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Сладков, Н. И. Каменка-плясунья / Николай Сладков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Малыш, 1987. – 12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Сладков, Н. И. Медовый дождь : рассказы и сказки / Николай Сладков;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.- Ленинград : Детская литература, 1984.- 286 с.: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Снегирев, Г. Храбрый бурундук / Геннадий Снегирев ;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1979. – 16 с. : ил. – (Для самых маленьких).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Соколов-Микитов, И. С. Звуки земли : рассказы про птиц / Иван Соколов – Микитов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 Москва : Малыш, 1978. – 80 с. : ил.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Соколов – Микитов, И. С. От весны до весны / Иван Соколов – Микитов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1978. – 32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В зоопарке / Евгений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Акварель, 2013. – 48 с. : ил. – ( Родом из детства).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На нашем дворе / Евгений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1988. – 16 с. : ил. – (Для маленьких).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Про Никитку / Евгений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Чарушкин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Искатель, 2005. – 128 с. : ил. – (Школьная библиотека). 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Птичье озеро / Евгений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Акварель. 2013. – 24 с. : ил.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15. Чуковский, К. Цыпленок / Корней Чуковский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Москва: Детская литература, 1989. – 16 с. : ил.</a:t>
            </a: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265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Последней книгой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Чарушина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как иллюстратора стали «Детки в клетке» С. Я. Маршака. А в 1965 году ему посмертно была присуждена золотая медаль на международной выставке детской книг.</a:t>
            </a:r>
            <a:endParaRPr lang="ru-RU" dirty="0"/>
          </a:p>
        </p:txBody>
      </p:sp>
      <p:pic>
        <p:nvPicPr>
          <p:cNvPr id="11268" name="Picture 4" descr="http://www.playing-field.ru/img/2015/052217/19088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1050117" cy="1512168"/>
          </a:xfrm>
          <a:prstGeom prst="rect">
            <a:avLst/>
          </a:prstGeom>
          <a:ln>
            <a:solidFill>
              <a:srgbClr val="B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абличка 6"/>
          <p:cNvSpPr/>
          <p:nvPr/>
        </p:nvSpPr>
        <p:spPr>
          <a:xfrm>
            <a:off x="1619672" y="1844824"/>
            <a:ext cx="1800200" cy="603448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107A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Маршак, С. Детки в клетке /  Самуил Маршак ;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Чарушин</a:t>
            </a: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1986. – 26 с. : ил.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doboi_org-37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shitailiki.ru/images/pictures/sutee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2777909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5013176"/>
            <a:ext cx="266429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Владимир </a:t>
            </a: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Сутеев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851920" y="1663933"/>
            <a:ext cx="46085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Владимир Григорьевич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Сутеев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известный художник и писатель, кинорежиссер и сценарист. Начинал он как художник-мультипликатор. На студии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Союзмультфильм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написал около 40 сценариев для мультипликационного кино, и почти все они были экранизированы («Муха-цокотуха», «Волшебный магазин», «Кораблик», «Кто сказал мяу?», «Петя и Красная Шапочка»).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Владимир Григорьевич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иллюстрировал книги К. Чуковского, С. Маршака, С. Михалкова, А.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Д.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а также собственные произведения.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Владимир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написал множество сказок, которые отличаются живостью, остроумием, простотой и доступностью для самых маленьких читателей.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allpaperiz.com/wp-content/uploads/2014/09/pink-wallpapers-pictures-25-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559"/>
            <a:ext cx="9144000" cy="688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39752" y="260648"/>
            <a:ext cx="4464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книжную графику В. Г.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принес кинематографическое понимание стройности и цельности произведения и пристальный интерес к характерам.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Сутеевские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персонажи часто неожиданны, потому что неожиданно и остроумно само прочтение художником литературного текста. Персонажи художника - чаще зверята, поэтому он пристально вглядывается в природу, животных, наблюдая пластику их движения и повадки.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стремится выразить в рисунках то, что остается за строкой текста. В сказке ведь нет подробных описаний, характеристик, словесных портретов, да и герои ее определяются довольно односложно: добрая фея, глупый король, хитрая лиса, и самостоятельно представить себе сказочного персонажа ребенок еще не может. Вот тут то и начинается активная роль художника-иллюстратора; смотрите, какие у нас привычки, манеры, походка, одежда, где мы живем и чем мы занимаемся.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6381328"/>
            <a:ext cx="2088232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к сказке К.Чуковского «Айболит»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http://www.playcast.ru/uploads/2015/04/23/132932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623859" cy="1164182"/>
          </a:xfrm>
          <a:prstGeom prst="rect">
            <a:avLst/>
          </a:prstGeom>
          <a:noFill/>
        </p:spPr>
      </p:pic>
      <p:pic>
        <p:nvPicPr>
          <p:cNvPr id="8198" name="Picture 6" descr="сказка Кто сказал мяу читать Сутеева Владими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780928"/>
            <a:ext cx="1368152" cy="16942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23528" y="4581128"/>
            <a:ext cx="2016224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к книге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В.Г.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«Кто сказал мяу?»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0" name="Picture 8" descr="http://img15.nnm.me/7/1/2/c/9/cee91470bfb88db9de7e11f1e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1423217" cy="1728192"/>
          </a:xfrm>
          <a:prstGeom prst="rect">
            <a:avLst/>
          </a:prstGeom>
          <a:noFill/>
        </p:spPr>
      </p:pic>
      <p:pic>
        <p:nvPicPr>
          <p:cNvPr id="8202" name="Picture 10" descr="https://www.umniza.de/WebRoot/Store22/Shops/62303963/5563/ADB9/A918/BCB2/AB02/C0A8/2BBC/F345/978-5-17-089486-4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372077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2060848"/>
            <a:ext cx="2016224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к книге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В.Г.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«Мешок яблок»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76256" y="2132856"/>
            <a:ext cx="2016224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к книге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В.Г.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«Под грибом»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4" name="Picture 12" descr="http://audioskazki.net/wp-content/gallery/suteev/kot_ribolov/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4518" y="2924944"/>
            <a:ext cx="1278723" cy="163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876256" y="4653136"/>
            <a:ext cx="2016224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к книге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В.Г.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«Кот-рыболов»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6" name="Picture 14" descr="http://img2.labirint.ru/books/591002/scrn_big_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653136"/>
            <a:ext cx="1200639" cy="1606488"/>
          </a:xfrm>
          <a:prstGeom prst="rect">
            <a:avLst/>
          </a:prstGeom>
          <a:noFill/>
        </p:spPr>
      </p:pic>
      <p:pic>
        <p:nvPicPr>
          <p:cNvPr id="8208" name="Picture 16" descr="http://skazochnikonline.ru/kartinki_6/64785f244ed09cf9e9373c3b5cf1089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653136"/>
            <a:ext cx="1231481" cy="1601217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411760" y="6381328"/>
            <a:ext cx="2088232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к сказке К.Чуковского «Телефон»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0" descr="http://www.playcast.ru/uploads/2015/04/23/132932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445224"/>
            <a:ext cx="1623859" cy="1164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370915-1440x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700808"/>
            <a:ext cx="763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Отечественная иллюстрация к детской книге имеет богатые традиции.   Несколько поколений художников создавали книги, ставшие эталонами оформления детской литературы.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Наша виртуальная выставка состоит из разделов: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Иллюстрированная книга в России в 17 – 18 веках. Букварь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Кариона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 Истомина.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Образы детства Елизавета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Бём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. От акварелей до силуэтов.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Владимир Конашевич : счастье в красках…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Владимир Фаворский и его гравюры.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Творец сказочного мира – Иван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Билибин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" action="ppaction://noaction"/>
              </a:rPr>
              <a:t>Добрый сказочник Юрий Васнецов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Картинки и разговоры Евгения Рачёва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Евгений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Чарушин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 - писатель, знакомый с детства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Рассказы и сказки Владимира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Сутеева</a:t>
            </a:r>
            <a:endParaRPr lang="ru-RU" sz="1400" b="1" dirty="0" smtClean="0">
              <a:latin typeface="Times New Roman" pitchFamily="18" charset="0"/>
              <a:cs typeface="Times New Roman" pitchFamily="18" charset="0"/>
              <a:hlinkClick r:id="rId10" action="ppaction://hlinksldjump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Виктор Чижиков – любимый художник детства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Q12QY8AJ.jpg"/>
          <p:cNvPicPr>
            <a:picLocks noChangeAspect="1"/>
          </p:cNvPicPr>
          <p:nvPr/>
        </p:nvPicPr>
        <p:blipFill>
          <a:blip r:embed="rId2" cstate="print">
            <a:lum bright="3000" contrast="33000"/>
          </a:blip>
          <a:stretch>
            <a:fillRect/>
          </a:stretch>
        </p:blipFill>
        <p:spPr>
          <a:xfrm>
            <a:off x="-29210" y="0"/>
            <a:ext cx="9173210" cy="7173416"/>
          </a:xfrm>
          <a:prstGeom prst="rect">
            <a:avLst/>
          </a:prstGeom>
        </p:spPr>
      </p:pic>
      <p:sp>
        <p:nvSpPr>
          <p:cNvPr id="38918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20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8" name="Picture 16" descr="Сказочные истории для малыш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1182434" cy="149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43808" y="2996952"/>
            <a:ext cx="2160240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 Г. Сказочные истории для малышей / Владимир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Малыш. 2014. – 28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30" name="Picture 18" descr="Стихи в картинках В. Сутее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1180924" cy="144016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44008" y="5661248"/>
            <a:ext cx="2088232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 Г. Стихи в картинках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В.Сутеева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 Владимир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АСТ, 2010. – 36 с. : ил.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32" name="Picture 20" descr="Под гриб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340768"/>
            <a:ext cx="1098391" cy="147184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39552" y="2996952"/>
            <a:ext cx="2160240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 Г. Под грибом / Владимир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АСТ,  2011. – 24 с. : ил.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38" name="Picture 26" descr="http://books.yoops.ru/uploads/books/043/043301/04330105.co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268760"/>
            <a:ext cx="1168493" cy="151216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5148064" y="2996952"/>
            <a:ext cx="2016224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Михалков, С. Мой щенок / Сергей Михалков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1986. – 24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55776" y="1196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5661248"/>
            <a:ext cx="1944216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Сладков, Н. Каменка-плясунья / Николай Сладков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Акварель, 2014. – 24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https://ozon-st.cdn.ngenix.net/multimedia/1007515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005064"/>
            <a:ext cx="1152129" cy="1512168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2483768" y="5661248"/>
            <a:ext cx="1944216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А. Медвежонок – невежа / Агния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Планета детства, 2007. – 24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32240" y="4077072"/>
            <a:ext cx="2160240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Д. Приключения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Чиполлино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Джанни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Детская литература, 1992. – 36 с. : ил.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4" name="Picture 8" descr="http://ollforkids.ru/uploads/posts/2013-11/1384993185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005064"/>
            <a:ext cx="1184002" cy="1512168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6" name="Picture 10" descr="http://novosibmebel.ru/images/13437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2348880"/>
            <a:ext cx="1152127" cy="1512167"/>
          </a:xfrm>
          <a:prstGeom prst="rect">
            <a:avLst/>
          </a:prstGeom>
          <a:ln>
            <a:solidFill>
              <a:srgbClr val="107A3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http://www.playcast.ru/uploads/2016/04/05/1814082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5373216"/>
            <a:ext cx="1944215" cy="1296144"/>
          </a:xfrm>
          <a:prstGeom prst="rect">
            <a:avLst/>
          </a:prstGeom>
          <a:noFill/>
        </p:spPr>
      </p:pic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://1.bp.blogspot.com/-evyWxvQOFBs/U6YhsDuk9XI/AAAAAAAAOr8/xpanEMc-QUQ/s1600/Flor+1+-+ramo+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568" y="188640"/>
            <a:ext cx="7992888" cy="86589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ras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</p:pic>
      <p:pic>
        <p:nvPicPr>
          <p:cNvPr id="7170" name="Picture 2" descr="http://ramki-photoshop.ru/zhivotnie/nasekomie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21088"/>
            <a:ext cx="1212388" cy="13122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4968552" cy="63367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книг, иллюстрированных  Владимиром </a:t>
            </a:r>
            <a:r>
              <a:rPr lang="ru-RU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Сутеевым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1. </a:t>
            </a:r>
            <a:r>
              <a:rPr lang="ru-RU" sz="1200" dirty="0" err="1" smtClean="0">
                <a:solidFill>
                  <a:schemeClr val="tx1"/>
                </a:solidFill>
              </a:rPr>
              <a:t>Барто</a:t>
            </a:r>
            <a:r>
              <a:rPr lang="ru-RU" sz="1200" dirty="0" smtClean="0">
                <a:solidFill>
                  <a:schemeClr val="tx1"/>
                </a:solidFill>
              </a:rPr>
              <a:t>, А. Медвежонок – невежа / Агния </a:t>
            </a:r>
            <a:r>
              <a:rPr lang="ru-RU" sz="1200" dirty="0" err="1" smtClean="0">
                <a:solidFill>
                  <a:schemeClr val="tx1"/>
                </a:solidFill>
              </a:rPr>
              <a:t>Барто</a:t>
            </a:r>
            <a:r>
              <a:rPr lang="ru-RU" sz="1200" dirty="0" smtClean="0">
                <a:solidFill>
                  <a:schemeClr val="tx1"/>
                </a:solidFill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</a:rPr>
              <a:t>В.Сутеев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1972.  – 12 с. : ил. – (Для самых маленьких).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2. Белозеров, Т. Лесной </a:t>
            </a:r>
            <a:r>
              <a:rPr lang="ru-RU" sz="1200" dirty="0" err="1" smtClean="0">
                <a:solidFill>
                  <a:schemeClr val="tx1"/>
                </a:solidFill>
              </a:rPr>
              <a:t>плакунчик</a:t>
            </a:r>
            <a:r>
              <a:rPr lang="ru-RU" sz="1200" dirty="0" smtClean="0">
                <a:solidFill>
                  <a:schemeClr val="tx1"/>
                </a:solidFill>
              </a:rPr>
              <a:t> / Тимофей Белозеров;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1988.  – 16 с. : ил. – (Мои первые книжки).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3. Берестов, В. Веселое лето / Валентин Берестов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– Москва: Детская литература, 1986. – 16 с. : ил. – (Мои первые книжки).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4. Маршак, С. </a:t>
            </a:r>
            <a:r>
              <a:rPr lang="ru-RU" sz="1200" dirty="0" err="1" smtClean="0">
                <a:solidFill>
                  <a:schemeClr val="tx1"/>
                </a:solidFill>
              </a:rPr>
              <a:t>Усатый-полосатый</a:t>
            </a:r>
            <a:r>
              <a:rPr lang="ru-RU" sz="1200" dirty="0" smtClean="0">
                <a:solidFill>
                  <a:schemeClr val="tx1"/>
                </a:solidFill>
              </a:rPr>
              <a:t> / Самуил Маршак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1971.  – 16 с. : ил. – (Для самых маленьких). 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5. Михалков, С. Щенок / Сергей Михалков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1984.  – 16 с. : ил. – (Для самых маленьких). 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6. Михалков, С. Упрямый лягушонок / Сергей Михалков;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1987.  – 16 с. : ил. – (Для самых маленьких).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7. </a:t>
            </a:r>
            <a:r>
              <a:rPr lang="ru-RU" sz="1200" dirty="0" err="1" smtClean="0">
                <a:solidFill>
                  <a:schemeClr val="tx1"/>
                </a:solidFill>
              </a:rPr>
              <a:t>Муур</a:t>
            </a:r>
            <a:r>
              <a:rPr lang="ru-RU" sz="1200" dirty="0" smtClean="0">
                <a:solidFill>
                  <a:schemeClr val="tx1"/>
                </a:solidFill>
              </a:rPr>
              <a:t>, Л.  Крошка енот и тот, кто сидит в пруду / </a:t>
            </a:r>
            <a:r>
              <a:rPr lang="ru-RU" sz="1200" dirty="0" err="1" smtClean="0">
                <a:solidFill>
                  <a:schemeClr val="tx1"/>
                </a:solidFill>
              </a:rPr>
              <a:t>Лилиан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</a:rPr>
              <a:t>Муур</a:t>
            </a:r>
            <a:r>
              <a:rPr lang="ru-RU" sz="1200" dirty="0" smtClean="0">
                <a:solidFill>
                  <a:schemeClr val="tx1"/>
                </a:solidFill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1991.  – 16 с. : ил. </a:t>
            </a:r>
          </a:p>
          <a:p>
            <a:pPr marL="228600" indent="-228600"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 Кто сказал мяу? / Владимир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Детская литература, 1992.  – 16 с. : ил.  </a:t>
            </a:r>
          </a:p>
          <a:p>
            <a:pPr marL="228600" indent="-228600" algn="just"/>
            <a:r>
              <a:rPr lang="ru-RU" sz="1200" dirty="0" smtClean="0">
                <a:solidFill>
                  <a:schemeClr val="tx1"/>
                </a:solidFill>
              </a:rPr>
              <a:t>9.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, В. Разные колеса / Владимир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</a:rPr>
              <a:t>В.Сутеев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1971.  – 16 с. : ил. – (Для самых маленьких). 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10. Чуковский, К. Айболит / Корней Чуковский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1986.  – 33 с. : ил.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 11. Чуковский , К. </a:t>
            </a:r>
            <a:r>
              <a:rPr lang="ru-RU" sz="1200" dirty="0" err="1" smtClean="0">
                <a:solidFill>
                  <a:schemeClr val="tx1"/>
                </a:solidFill>
              </a:rPr>
              <a:t>Котауси</a:t>
            </a:r>
            <a:r>
              <a:rPr lang="ru-RU" sz="1200" dirty="0" smtClean="0">
                <a:solidFill>
                  <a:schemeClr val="tx1"/>
                </a:solidFill>
              </a:rPr>
              <a:t> и </a:t>
            </a:r>
            <a:r>
              <a:rPr lang="ru-RU" sz="1200" dirty="0" err="1" smtClean="0">
                <a:solidFill>
                  <a:schemeClr val="tx1"/>
                </a:solidFill>
              </a:rPr>
              <a:t>мауси</a:t>
            </a:r>
            <a:r>
              <a:rPr lang="ru-RU" sz="1200" dirty="0" smtClean="0">
                <a:solidFill>
                  <a:schemeClr val="tx1"/>
                </a:solidFill>
              </a:rPr>
              <a:t> / Корней Чуковский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– Москва : Детская литература, 1972.  – 16 с. : ил. – (Для самых маленьких). 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 12. Юсупов, Н. Почему у лягушки нет хвоста / </a:t>
            </a:r>
            <a:r>
              <a:rPr lang="ru-RU" sz="1200" dirty="0" err="1" smtClean="0">
                <a:solidFill>
                  <a:schemeClr val="tx1"/>
                </a:solidFill>
              </a:rPr>
              <a:t>Нуратдин</a:t>
            </a:r>
            <a:r>
              <a:rPr lang="ru-RU" sz="1200" dirty="0" smtClean="0">
                <a:solidFill>
                  <a:schemeClr val="tx1"/>
                </a:solidFill>
              </a:rPr>
              <a:t> Юсупов ; </a:t>
            </a:r>
            <a:r>
              <a:rPr lang="ru-RU" sz="1200" dirty="0" err="1" smtClean="0">
                <a:solidFill>
                  <a:schemeClr val="tx1"/>
                </a:solidFill>
              </a:rPr>
              <a:t>худож</a:t>
            </a:r>
            <a:r>
              <a:rPr lang="ru-RU" sz="1200" dirty="0" smtClean="0">
                <a:solidFill>
                  <a:schemeClr val="tx1"/>
                </a:solidFill>
              </a:rPr>
              <a:t>. В. </a:t>
            </a:r>
            <a:r>
              <a:rPr lang="ru-RU" sz="1200" dirty="0" err="1" smtClean="0">
                <a:solidFill>
                  <a:schemeClr val="tx1"/>
                </a:solidFill>
              </a:rPr>
              <a:t>Сутеев</a:t>
            </a:r>
            <a:r>
              <a:rPr lang="ru-RU" sz="1200" dirty="0" smtClean="0">
                <a:solidFill>
                  <a:schemeClr val="tx1"/>
                </a:solidFill>
              </a:rPr>
              <a:t>. - Москва : Детская литература, 1973.  – 16 с. : ил. – (Для самых маленьких). 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 </a:t>
            </a: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гатчина.рф/media/afisha/kraski_l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чижико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2895974" cy="2220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2924944"/>
            <a:ext cx="266429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Виктор Чижиков в мастерской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7944" y="332656"/>
            <a:ext cx="4896544" cy="59766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Виктор Чижиков 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оформлял книги С. Маршака и А.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К. Чуковского и А. Волкова, С. Михалкова и Н. Носова. Тысячи рисунков, знакомых и тем, чьё детство пришлось на пятидесятые — и тем, кто свои первые книжки читал в двухтысячные.</a:t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 протяжении полувека его иллюстрации появлялись в журналах «Весёлые картинки», «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«Крокодил». Он создал всемирно известного персонажа — олимпийского медвежонка Мишу.  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Быть детским художником Виктора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Чижикова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никто не учил: он просто всегда хорошо помнил, что ему было интересно в пору, когда деревья еще были высокими.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Еще в школе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Чижикову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нравилось рисовать иллюстрации к сказкам, просто так, для себя. Краски и карандаши ему подписывали, потому что Виктор — врожденный дальтоник: он не различает оттенки красного, коричневого, зеленого и розового. Но это никогда не мешало ему создавать полные доброго юмора и душевной теплоты рисунки, узнаваемые миллионами читателей.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ttp://bus.znate.ru/pars_docs/refs/18/17193/17193-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http://img0.liveinternet.ru/images/attach/c/8/104/738/104738146_chizhikov_roda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774" y="1844825"/>
            <a:ext cx="1324114" cy="1584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1988" name="Picture 4" descr="http://files.adme.ru/files/news/part_56/561805/1498905-R3L8T8D-600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116967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8024" y="260648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«Для меня всегда было счастьем нарисовать детскую книжку».                                                                                                                                   Виктор Чижиков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2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3505_9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844824"/>
            <a:ext cx="1239636" cy="15841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691680" y="764704"/>
            <a:ext cx="2160240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Д. Приключения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Чиполлино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Джани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В. Чижиков. – Москва : Малыш, 1982. – 271 с. : ил.        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124744"/>
            <a:ext cx="1224136" cy="161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427984" y="2780928"/>
            <a:ext cx="4176464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Чуковский, К. Доктор Айболит / Корней Чуковский;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В. Чижиков. – Москва : Ангстрем,  1993.  - 114 с. : ил.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_9c0a2_bee43301_XX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1124745"/>
            <a:ext cx="1251325" cy="15841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Рисунок 14" descr="0_9c0ae_e9d2f433_XXXL.jpg"/>
          <p:cNvPicPr>
            <a:picLocks noChangeAspect="1"/>
          </p:cNvPicPr>
          <p:nvPr/>
        </p:nvPicPr>
        <p:blipFill>
          <a:blip r:embed="rId8" cstate="print">
            <a:lum bright="-10000" contrast="20000"/>
          </a:blip>
          <a:stretch>
            <a:fillRect/>
          </a:stretch>
        </p:blipFill>
        <p:spPr>
          <a:xfrm>
            <a:off x="7236296" y="1124744"/>
            <a:ext cx="1296143" cy="15748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 descr="0_7dd27_1b1b0afa_XL.jp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1619672" y="4293096"/>
            <a:ext cx="1186931" cy="151216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4" name="Picture 10" descr="http://static.my-shop.ru/product/3/196/195031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573016"/>
            <a:ext cx="1212524" cy="154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39552" y="6021288"/>
            <a:ext cx="3744416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Успенский, Э. Вниз по волшебной реке / Эдуард Успенский;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В.Чижиков. – Москва : Малыш, 2015.  –144 с. : ил.        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106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15816" y="4293096"/>
            <a:ext cx="1243758" cy="151216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Михалков тр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24128" y="4077072"/>
            <a:ext cx="1152128" cy="148313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Рисунок 21" descr="i2VZ3NLA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20272" y="4077072"/>
            <a:ext cx="1141781" cy="15121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 descr="iWZLFXZ6Q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55976" y="3501008"/>
            <a:ext cx="1152128" cy="153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4572000" y="5805264"/>
            <a:ext cx="3744416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Михалков, С. Три поросенка / Сергей Михалков ;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Чижиков.  – Москва :  АСТ. Малыш, 2013.  –  31 с. : ил.        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thu-vien-hinh-nen-dep-cho-slide-powerpoint-2007-anh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476673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«Бывают книги, в которых совершенно нет юмора. Такие книги тоже приходилось иллюстрировать. Издатели любили говорить: „Что, слишком грустно? Дайте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Чижикову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он 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усмешнит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Виктор Чижиков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выдло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8640"/>
            <a:ext cx="1724561" cy="136815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1628800"/>
            <a:ext cx="2232248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стихотворению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Маршака  « Наша Таня»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51534538_vniz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132856"/>
            <a:ext cx="1296144" cy="161088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51520" y="3861048"/>
            <a:ext cx="223224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книге Э. Успенского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«Вниз по волшебной реке»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лорл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437112"/>
            <a:ext cx="1224136" cy="16737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6237312"/>
            <a:ext cx="223224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сказке С. Михалкова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«Упрямый козленок»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п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628800"/>
            <a:ext cx="1320146" cy="158417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699792" y="3356992"/>
            <a:ext cx="223224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книге Э. Успенского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«Меховой интернат »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img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801" y="4077072"/>
            <a:ext cx="2088232" cy="142081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843808" y="5661248"/>
            <a:ext cx="223224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книге А. 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Миллна</a:t>
            </a:r>
            <a:endPara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Винни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Пух и все, все, все»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0_9c0ae_e9d2f433_XXXL.jpg"/>
          <p:cNvPicPr>
            <a:picLocks noChangeAspect="1"/>
          </p:cNvPicPr>
          <p:nvPr/>
        </p:nvPicPr>
        <p:blipFill>
          <a:blip r:embed="rId8" cstate="print">
            <a:lum bright="-10000"/>
          </a:blip>
          <a:stretch>
            <a:fillRect/>
          </a:stretch>
        </p:blipFill>
        <p:spPr>
          <a:xfrm>
            <a:off x="5796136" y="1628800"/>
            <a:ext cx="1296144" cy="157481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5364088" y="3356992"/>
            <a:ext cx="223224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книге К. Чуковского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«Доктор Айболит»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2463812_4346067_Art_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843808" y="3240564"/>
            <a:ext cx="57606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88640"/>
            <a:ext cx="5904656" cy="6192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книг, иллюстрированных  Виктором  Чижиковым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Андерсен, Х. -К.  Огниво /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Ханс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Кристиан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Андерсен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ИД Мещерякова, 2012. – 32 с. : ил.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Антонова, И. А.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Мурзилка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Баба – Яга / Ирина Антонова;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Азбука, 2012. – 48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Барто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А. Л. Было у бабушки сорок внучат / Агния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Барто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Лабиринт, 2015. – 80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Барто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А. Л. Медвежонок – невежа / Агния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Барто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Мелик-Пашаев, 2011. – 12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Заходер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Б. Русачок  / Борис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Заходер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Лабиринт, 2012. – 48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 Коваль, Ю. Приключения Васи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Куролесова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/ Юрий Коваль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В.Чижиков. – Москва : АСТ, 2007. – 114 с. : ил.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Кэролл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Л.  Алиса в стране чудес / Льюис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Кэролл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В.Чижиков. – Москва : Лабиринт, 2016. – 168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 Носов, Н. Н. Витя Малеев в школе и дома / Николай Носов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В.Чижиков. – Москва : Самовар, 2014. - 176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 Прокофьева, С. Сказка о ленивой девочке Маше / Софья Прокофьева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Облака, 2015. – 18 с. : ил.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Родари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Д. Приключения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Чиполлино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Джани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Родари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Эксмо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2012. – 240 с. : ил.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 Успенский, Э. Большие сказки  / Эдуард Успенский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АСТ, 2016. – 296 с. : ил. – (Большая книга детям).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 Чижиков, В. Наше вам с кисточкой! / Виктор Чижиков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Эксмо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2015. – 96 с. : ил.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  Чижиков, В. Петя и медвежонок  Потап / Виктор Чижиков;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Махаон, 2009. – 75 с. : ил.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  Шварц, Е. Сказка о потерянном времени / Евгений Шварц 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В. Чижиков. – Москва : Лабиринт, 2016. – 92 с. : ил.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ublicdomainpictures.net/pictures/80000/nahled/smokey-blue-ribbo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980728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Дорогие читатели!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перевернули последнюю страницу нашей виртуальной выставки .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книги, представленные на выставке,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 можете найти в фондах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hlinkClick r:id="rId3"/>
              </a:rPr>
              <a:t>МУК «Тульская библиотечная система»</a:t>
            </a:r>
            <a:endParaRPr lang="ru-RU" dirty="0" smtClean="0"/>
          </a:p>
          <a:p>
            <a:pPr algn="ctr"/>
            <a:r>
              <a:rPr lang="ru-RU" dirty="0" smtClean="0">
                <a:hlinkClick r:id="rId3"/>
              </a:rPr>
              <a:t/>
            </a:r>
            <a:br>
              <a:rPr lang="ru-RU" dirty="0" smtClean="0">
                <a:hlinkClick r:id="rId3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645024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Муниципальное учреждение культуры</a:t>
            </a:r>
            <a:b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«Тульская библиотечная система»</a:t>
            </a:r>
            <a:r>
              <a:rPr lang="ru-RU" sz="14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Подбор материала, монтаж, дизайн, библиографическое описание литературы -  заведующая сектором абонемент ЦГБ им. Л.Н. Толстого МУК ТБС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             Н.В. Горохова</a:t>
            </a:r>
          </a:p>
        </p:txBody>
      </p:sp>
    </p:spTree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apers1.hellowallpaper.com/art_colorful-background-episode-widescreen--10_01-2560x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9822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117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истории иллюстрированной детской книги в России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_106b0b_1e07195b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3528392" cy="328932"/>
          </a:xfrm>
          <a:prstGeom prst="rect">
            <a:avLst/>
          </a:prstGeom>
        </p:spPr>
      </p:pic>
      <p:pic>
        <p:nvPicPr>
          <p:cNvPr id="12" name="Рисунок 11" descr="0_106b0b_1e07195b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581128"/>
            <a:ext cx="3456384" cy="4337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268760"/>
            <a:ext cx="33298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Современное понимание детской иллюстрированной книги к XVII – XVIII векам почти не применимо, так как понятие «детская книга» начало формироваться в России только к середине XVIII века. Дети семнадцатого столетия читали разного рода рукописные азбуковники, буквари, азбуки, при этом первая печатная Азбука Ивана Федорова появилась ещё в 1574 году. Понятия «книжки с картинками», что теперь является нормой в оформлении детской книги, в то время не существовало как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такового.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196751"/>
            <a:ext cx="1152128" cy="148085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196752"/>
            <a:ext cx="1080120" cy="14521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с одним скругленным углом 10"/>
          <p:cNvSpPr/>
          <p:nvPr/>
        </p:nvSpPr>
        <p:spPr>
          <a:xfrm>
            <a:off x="3851920" y="2780928"/>
            <a:ext cx="2456365" cy="643134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Arial" pitchFamily="34" charset="0"/>
                <a:cs typeface="Arial" pitchFamily="34" charset="0"/>
              </a:rPr>
              <a:t>Никита Зотов обучает царевича Петра Алексеевича.</a:t>
            </a:r>
          </a:p>
          <a:p>
            <a:pPr algn="ctr"/>
            <a:r>
              <a:rPr lang="ru-RU" sz="800" b="1" dirty="0">
                <a:latin typeface="Arial" pitchFamily="34" charset="0"/>
                <a:cs typeface="Arial" pitchFamily="34" charset="0"/>
              </a:rPr>
              <a:t>Иллюстрация к сочинению П. Крекшина "История Петра Великого". 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Первая </a:t>
            </a:r>
            <a:r>
              <a:rPr lang="ru-RU" sz="800" b="1" dirty="0">
                <a:latin typeface="Arial" pitchFamily="34" charset="0"/>
                <a:cs typeface="Arial" pitchFamily="34" charset="0"/>
              </a:rPr>
              <a:t>половина XVIII в. </a:t>
            </a:r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>
            <a:off x="6444208" y="2780928"/>
            <a:ext cx="2137487" cy="614288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Arial" pitchFamily="34" charset="0"/>
                <a:cs typeface="Arial" pitchFamily="34" charset="0"/>
              </a:rPr>
              <a:t>Титульный лист рукописной «Грамматики». Россия, 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начало </a:t>
            </a:r>
            <a:r>
              <a:rPr lang="ru-RU" sz="800" b="1" dirty="0">
                <a:latin typeface="Arial" pitchFamily="34" charset="0"/>
                <a:cs typeface="Arial" pitchFamily="34" charset="0"/>
              </a:rPr>
              <a:t>XVIII в.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81" y="5229200"/>
            <a:ext cx="1027061" cy="150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691680" y="6093296"/>
            <a:ext cx="230425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История книги / под ред. А.А.Говорова и Т.Г. Куприяновой. - Москва : </a:t>
            </a:r>
            <a:r>
              <a:rPr lang="ru-RU" sz="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Светотон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2001. -  400 с.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http://polistaj.ru/image/Small/multimedia/books_covers/1003843728.jpg"/>
          <p:cNvPicPr>
            <a:picLocks noChangeAspect="1" noChangeArrowheads="1"/>
          </p:cNvPicPr>
          <p:nvPr/>
        </p:nvPicPr>
        <p:blipFill>
          <a:blip r:embed="rId8" cstate="print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878" y="5157192"/>
            <a:ext cx="1100201" cy="152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508104" y="6237312"/>
            <a:ext cx="2304256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Горбачевский, Б.  В стране книголюбов / Борис Горбачевский. – Москва : Детская литература, 1979.  - 159 с. : ил.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357301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XVIII века в эпоху стремительных петровских реформ чаще всего в учебно-назидательных детских изданиях украшениями считались немногочисленные заставки, концовки, буквицы, сам шрифт и расположение текста.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34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620688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века ознаменовалась появлением большого количества переводной детской литературы, как правило, дидактического характера. Тогда же появляются и те самые «книжки с картинками», в которых «картинки» присутствуют в совсем малом количестве и в основном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перегравированными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иностранного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подлинника.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8640"/>
            <a:ext cx="3529890" cy="329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708920"/>
            <a:ext cx="3888433" cy="329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19" y="600263"/>
            <a:ext cx="1224136" cy="96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404664"/>
            <a:ext cx="1008112" cy="137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620688"/>
            <a:ext cx="1224136" cy="940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с одним скругленным углом 15"/>
          <p:cNvSpPr/>
          <p:nvPr/>
        </p:nvSpPr>
        <p:spPr>
          <a:xfrm>
            <a:off x="5148064" y="1851506"/>
            <a:ext cx="3240359" cy="432048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Рисовальная азбука 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г-на Г. М.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Крауза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4" descr="http://biblioteka-alisa.ru/spaw2/uploads/files/3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5373216"/>
            <a:ext cx="1025514" cy="136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48064" y="6021288"/>
            <a:ext cx="2304256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Павлов, И. Про твою книгу / Иван Павлов. - Москва : Детская литература, 1990. – 113 с. : ил.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2564904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Первой иллюстрированной детской книгой в России был знаменитый «Букварь»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Кариона Истомина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целиком вместе с текстом гравированный на меди Леонтием Буниным, вышедший в Москве в 1692 и 1694 годах. В нем имелись прекрасные рисунки, которые сопровождали текст.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Занимательные и высоко художественные рисунки должны были заинтересовать учащихся, привлечь их к изучению азбуки.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Текст и рисунок были органично слиты, иллюстрации несли познавательную нагрузку.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31640" y="3068960"/>
            <a:ext cx="1807790" cy="1310409"/>
          </a:xfrm>
          <a:prstGeom prst="rect">
            <a:avLst/>
          </a:prstGeom>
        </p:spPr>
      </p:pic>
      <p:sp>
        <p:nvSpPr>
          <p:cNvPr id="21" name="Прямоугольник с одним скругленным углом 20"/>
          <p:cNvSpPr/>
          <p:nvPr/>
        </p:nvSpPr>
        <p:spPr>
          <a:xfrm>
            <a:off x="1043608" y="4509120"/>
            <a:ext cx="2240341" cy="432048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Букварь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Кариона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Истомина - первая  иллюстрированная русская азбука 1694 год</a:t>
            </a: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34822" name="Picture 6" descr="http://img0.liveinternet.ru/images/attach/c/6/90/389/90389736_large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5085184"/>
            <a:ext cx="1109863" cy="154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4" name="Picture 8" descr="http://img1.liveinternet.ru/images/attach/c/6/90/389/90389849_large_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33460" y="5102738"/>
            <a:ext cx="110546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6" name="Picture 10" descr="http://img1.liveinternet.ru/images/attach/c/6/90/389/90389847_large_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09414" y="5118423"/>
            <a:ext cx="1060031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01608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669607"/>
            <a:ext cx="71287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век» русской литературы отразился и в детских изданиях. Не только писатели и поэты той эпохи активно создавали произведения для детей, но и художники стремились придать детской литературе некоторую отличительность.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половина XIX века – это расцвет детской книжной иллюстрации в том понимании, которое не устарело и до сегодняшнего дня. Известные художники считают долгом внести свою лепту в воспитание подрастающего поколения, привить вкус к прекрасному, сделать детскую книгу выразительной.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492896"/>
            <a:ext cx="1709229" cy="214311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851920" y="2721131"/>
            <a:ext cx="4661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Елизавета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Бём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1914) – русская художница, рисовальщица, силуэтист. Обучалась в Рисовальной школе Общества поощрения художников в Санкт-Петербурге. В совершенстве владела техникой силуэта, одной из редчайших техник в области иллюстрирования детских книг. Созданный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Бём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творческий почерк и стиль отразили эпоху конца XIX – начала XX вв. Она рисовала открытки и иллюстрировала детские журналы, её силуэты украшали не только открытки и альбомы, но и стеклянные и фарфоровые предметы.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05" y="2203006"/>
            <a:ext cx="4482499" cy="5181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4529" y="5090624"/>
            <a:ext cx="1882087" cy="11857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075" y="5090624"/>
            <a:ext cx="1648261" cy="11857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795" y="5061386"/>
            <a:ext cx="1626589" cy="12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685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462" y="967389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«Силуэты», «Силуэты из жизни детей», «Из деревенских воспоминаний» были очень популярны, а «Азбука» очаровывает читателя и ныне своим замыслом и его воплощением.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Бём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проиллюстрировала сказку «Репка», басни И. А. Крылова, «Записки охотника» И. С. Тургенева. За свои работы многократно была награждена на международных и российских выставках.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8309"/>
            <a:ext cx="4487045" cy="518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9367" y="2400911"/>
            <a:ext cx="2232248" cy="188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74444" y="2297240"/>
            <a:ext cx="3600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 время не удалось точно установить, когда вышло первое издание «Азбуки». Видимо, это произошло примерно в конце 80-х годов. Это замечательное произведение так и притягивало ребенка, заставляя его вглядываться в красочные рисунки, попутно запоминая буквы. Для буквы «буки» инициал разрисован в виде змея, который ухватил себя за хвост. А картинка изображает маленького боярина.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3212976"/>
            <a:ext cx="2253630" cy="189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158208" y="53732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каждой странице шел занимательный текст, который сопровождался красочной иллюстрацией. Буквы были исполнены в стиле тех инициалов, которые делали узорной цветной вязью миниатюристы XIV – XVI веков.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87530">
            <a:off x="1396991" y="4396712"/>
            <a:ext cx="1941214" cy="18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23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980" y="56876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6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088" y="1454883"/>
            <a:ext cx="1472213" cy="20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12954" y="1307178"/>
            <a:ext cx="63837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«Типы из «Записок охотника» И. С. Тургенева вышел в свет в 1914 году, хотя создан он был Елизаветой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Бём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ещё в 1883 году. В этом издании листы иллюстраций чередуются с листами, на которых среди заставок и виньеток помещены фрагменты текста. А сами силуэты охотников, рыбаков, нищих, ребятишек выразительны и необыкновенно точны, ведь все они основаны на многочисленных натурных зарисовках. Редкое сочетание задушевности и познавательности сделало эти силуэты привлекательными для нескольких поколений зрителей. Текст в этом издании скорее вторичен, более важен и значим визуальный ряд.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охотника» не был написан специально для детей, но в некоторых рассказах дети являются главными героями, а природа изображена с таким глубоким чувством понимания и любви, что эти рассказы, конечно же, стали любимым детским чтением.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76673"/>
            <a:ext cx="7200800" cy="6298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183" y="4292365"/>
            <a:ext cx="1637497" cy="15057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89758" y="6037900"/>
            <a:ext cx="1605922" cy="3549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Хорь и </a:t>
            </a:r>
            <a:r>
              <a:rPr lang="ru-RU" sz="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Калиныч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68570" y="4278807"/>
            <a:ext cx="1296144" cy="152487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413681" y="6037900"/>
            <a:ext cx="1605922" cy="3549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Ермолай и Мельничиха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83793" y="4303468"/>
            <a:ext cx="1264826" cy="15057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5489967" y="458802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584270" y="565468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587932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72918" y="6035141"/>
            <a:ext cx="1605922" cy="3549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Касьян с Красивой Мечи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82407" y="4292365"/>
            <a:ext cx="2442249" cy="15057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6011984" y="6035141"/>
            <a:ext cx="2412671" cy="3549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Бежин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луг</a:t>
            </a:r>
            <a:endPara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52"/>
            <a:ext cx="9171441" cy="6851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950" y="567017"/>
            <a:ext cx="1264065" cy="194471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28851" y="2812095"/>
            <a:ext cx="2376264" cy="3653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Конашевич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374" y="3458324"/>
            <a:ext cx="317742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детской книге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Владимир Михайлович Конашевич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дебютировал еще в 1918 году, когда были изданы «Азбука в рисунках Вл. Конашевича» и «Розовая азбука» Е. Е. Соловьевой.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иллюстрировал народные сказки, русскую классику, детские произведения советских писателей. Его работы отличались склонностью к шутливой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гротескности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затейливо-декоративной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манере.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10736" y="269633"/>
            <a:ext cx="4968552" cy="272515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иллюстрированная книга начала XX века отразила все эстетические вкусы и художнические искания этого времени. Книга стала предметом искусства, появилось понятие «авторской книги». В детской книге художник и автор текста заняли равные позиции, а иногда художнику отводилась даже главенствующая роль. Эпоха модерна, символизма запечатлена и в детских иллюстрированных изданиях. Почти все самые известные художники начала XX века занялись оформлением детских книг.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детской литературы произошла «детская революция». Детская иллюстрированная книга этой эпохи принесла немеркнущую славу русскому искусству.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5375" y="3127546"/>
            <a:ext cx="1080120" cy="166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41500" y="3535805"/>
            <a:ext cx="3515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«Азбука», изданная Товариществом Р. Голике и 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Вильборг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была первой работой Владимира Конашевича с детской книгой. Как вспоминала дочь художника, «Азбука» родилась из писем, которые Конашевич писал жене: «Папа писал маме письма, а мне присылал картинки. На каждую букву алфавита. Мне было уже четыре года, и, очевидно, он считал, что пора уже знать буквы. Позднее эти картинки были изданы под заглавием «Азбука в рисунках Вл. Конашевича».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7206" y="4365104"/>
            <a:ext cx="961867" cy="12573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9489" y="5458178"/>
            <a:ext cx="992011" cy="12967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V="1">
            <a:off x="5561210" y="6335903"/>
            <a:ext cx="3390520" cy="2965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2147" y="6330420"/>
            <a:ext cx="338967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9601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6178</TotalTime>
  <Words>6188</Words>
  <Application>Microsoft Office PowerPoint</Application>
  <PresentationFormat>Экран (4:3)</PresentationFormat>
  <Paragraphs>321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Детская книга  без художника  как лето без солнышка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Иллюстрации И.Я. Билибина  к русским народным сказкам</vt:lpstr>
      <vt:lpstr>Иллюстрации И.Я. Билибина  к сказкам А.С.Пушкина</vt:lpstr>
      <vt:lpstr>Презентация PowerPoint</vt:lpstr>
      <vt:lpstr>  Юрий Алексеевич Васнецов - художник, уже при жизни признанный классиком в области детской книги. На книгах с его иллюстрациями выросло не одно поколение юных читателей. Созданные им образы мгновенно узнаются и принимаются как родные и детьми, и взрослыми, а яркие, красочные, многоцветные, по-настоящему сказочные иллюстрации создают ощущение праздника.  </vt:lpstr>
      <vt:lpstr>Презентация PowerPoint</vt:lpstr>
      <vt:lpstr>Презентация PowerPoint</vt:lpstr>
      <vt:lpstr>      Список  книг, иллюстрированных Юрием Васнецовым  1. Бианки, В. Лис и мышонок / Виталий Бианки ; худож. Ю. Васнецов. - Москва : Мелик Пашаев, 2003. – 16 с. : ил. 2. Болтали две сороки : русские народные сказки, песенки, потешки / худож. Ю. Васнецов. – Москва : Речь, 2015. – 59 с. : ил. 3. Зайкина избушка : русские народные сказки / худож. Ю. Васнецов. – Санкт – Петербург : Азбука, 2007. – 152 с. : ил.  4. Лисичка со скалкочкой  / худож. Ю. Васнецов. – Москва : Речь, 2015. – 12 с. : ил. - (Любимая мамина книжка). 5. Маршак, С. Я. Кошкин дом / Самуил Маршак ; худож. Ю. Васнецов. - Москва : Мелик Пашаев, 2005. – 48 с. : ил. 6. Маршак, С. Я. Теремок / Самуил Маршак ; худож. Ю. Васнецов. – Москва : Мелик Пашаев, 2007. – 32 с. : ил. 7. Пошел котик на Торжок  / худож. Ю. Васнецов. – Москва : Детская литература, 2015. – 32 с. : ил. – ( Книга за книгой). 8. Прокофьев, А. А. Шел кот-скороход. Веселые стихи  / Александр Прокофьев ; худож. Ю.Васнецов. – Москва : Мелик Пашаев, 2013. – 20 с. : ил. 9. Собака, кот, кошка и курочка / худож. Ю. Васнецов. – Москва : Мелик Пашаев, 2015. – 8 с. : ил. – (Любимая мамина книжка). 10. Скок-поскок : русские народные сказки / худож. Ю. Васнецов. – Москва : Речь, 2015. – 12 с. : ил. – (Любимая мамина книжка). 11. Сорока-белобока : русская народная игровая песня / худож. Ю. Васнецов. – Москва : НИГМА, 2015. – 16 с. : ил. 12. Толстой, Л. Н. Три медведя / Лев Толстой ; худож. Ю. Васнецов. – Москва : Мелик Пашаев, 2013. - 18 с. : ил. 13.  Ушинский, К. Д. Кот-воркот / Константин Ушинский ; худож. Ю. Васнецов. – Москва : Речь, 2015. – 16 с. : ил. - (Любимая мамина книжка). 14. Чуковский, К. И. Краденое солнце / Корней Чуковский ; худож. Ю. Васнецов. – Москва : Мелик Пашаев, 2014. – 18 с. : ил. – (Любимая мамина книжка).      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Горохова</dc:creator>
  <cp:lastModifiedBy>Алдонина</cp:lastModifiedBy>
  <cp:revision>614</cp:revision>
  <dcterms:created xsi:type="dcterms:W3CDTF">2017-05-11T07:51:16Z</dcterms:created>
  <dcterms:modified xsi:type="dcterms:W3CDTF">2017-06-29T12:37:35Z</dcterms:modified>
</cp:coreProperties>
</file>